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8.jpg" ContentType="image/jpg"/>
  <Override PartName="/ppt/media/image29.jpg" ContentType="image/jpg"/>
  <Override PartName="/ppt/media/image32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76" r:id="rId3"/>
    <p:sldId id="301" r:id="rId4"/>
    <p:sldId id="271" r:id="rId5"/>
    <p:sldId id="455" r:id="rId6"/>
    <p:sldId id="300" r:id="rId7"/>
    <p:sldId id="437" r:id="rId8"/>
    <p:sldId id="456" r:id="rId9"/>
    <p:sldId id="440" r:id="rId10"/>
    <p:sldId id="457" r:id="rId11"/>
    <p:sldId id="446" r:id="rId12"/>
    <p:sldId id="299" r:id="rId13"/>
    <p:sldId id="436" r:id="rId14"/>
    <p:sldId id="428" r:id="rId15"/>
    <p:sldId id="431" r:id="rId16"/>
    <p:sldId id="430" r:id="rId17"/>
    <p:sldId id="429" r:id="rId18"/>
    <p:sldId id="432" r:id="rId19"/>
    <p:sldId id="452" r:id="rId20"/>
    <p:sldId id="283" r:id="rId21"/>
    <p:sldId id="284" r:id="rId22"/>
    <p:sldId id="285" r:id="rId2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C42E1-4A6C-7D48-9D7C-FF862B5466A4}" type="datetimeFigureOut">
              <a:t>12.11.2025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423B7-A809-444D-841C-73A33EF08D35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9380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(OBS! </a:t>
            </a:r>
            <a:r>
              <a:rPr lang="en-GB" sz="1200" dirty="0" err="1"/>
              <a:t>Brug</a:t>
            </a:r>
            <a:r>
              <a:rPr lang="en-GB" sz="1200" dirty="0"/>
              <a:t> </a:t>
            </a:r>
            <a:r>
              <a:rPr lang="en-GB" sz="1200" b="1" dirty="0"/>
              <a:t>'</a:t>
            </a:r>
            <a:r>
              <a:rPr lang="en-GB" sz="1200" dirty="0"/>
              <a:t>  </a:t>
            </a:r>
            <a:r>
              <a:rPr lang="en-GB" sz="1200" dirty="0" err="1"/>
              <a:t>når</a:t>
            </a:r>
            <a:r>
              <a:rPr lang="en-GB" sz="1200" dirty="0"/>
              <a:t> der </a:t>
            </a:r>
            <a:r>
              <a:rPr lang="en-GB" sz="1200" dirty="0" err="1"/>
              <a:t>søges</a:t>
            </a:r>
            <a:r>
              <a:rPr lang="en-GB" sz="1200" dirty="0"/>
              <a:t> </a:t>
            </a:r>
            <a:r>
              <a:rPr lang="en-GB" sz="1200" dirty="0" err="1"/>
              <a:t>på</a:t>
            </a:r>
            <a:r>
              <a:rPr lang="en-GB" sz="1200" dirty="0"/>
              <a:t> </a:t>
            </a:r>
            <a:r>
              <a:rPr lang="en-GB" sz="1200" dirty="0" err="1"/>
              <a:t>tekst</a:t>
            </a:r>
            <a:r>
              <a:rPr lang="en-GB" sz="1200"/>
              <a:t>)</a:t>
            </a:r>
            <a:endParaRPr lang="en-GB" sz="2400"/>
          </a:p>
          <a:p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SQL Select - day 1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014D7-CFB4-4C77-B000-4D6039557D1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606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(OBS! </a:t>
            </a:r>
            <a:r>
              <a:rPr lang="en-GB" sz="1200" dirty="0" err="1"/>
              <a:t>Brug</a:t>
            </a:r>
            <a:r>
              <a:rPr lang="en-GB" sz="1200" dirty="0"/>
              <a:t> </a:t>
            </a:r>
            <a:r>
              <a:rPr lang="en-GB" sz="1200" b="1" dirty="0"/>
              <a:t>'</a:t>
            </a:r>
            <a:r>
              <a:rPr lang="en-GB" sz="1200" dirty="0"/>
              <a:t>  </a:t>
            </a:r>
            <a:r>
              <a:rPr lang="en-GB" sz="1200" dirty="0" err="1"/>
              <a:t>når</a:t>
            </a:r>
            <a:r>
              <a:rPr lang="en-GB" sz="1200" dirty="0"/>
              <a:t> der </a:t>
            </a:r>
            <a:r>
              <a:rPr lang="en-GB" sz="1200" dirty="0" err="1"/>
              <a:t>søges</a:t>
            </a:r>
            <a:r>
              <a:rPr lang="en-GB" sz="1200" dirty="0"/>
              <a:t> </a:t>
            </a:r>
            <a:r>
              <a:rPr lang="en-GB" sz="1200" dirty="0" err="1"/>
              <a:t>på</a:t>
            </a:r>
            <a:r>
              <a:rPr lang="en-GB" sz="1200" dirty="0"/>
              <a:t> </a:t>
            </a:r>
            <a:r>
              <a:rPr lang="en-GB" sz="1200" dirty="0" err="1"/>
              <a:t>tekst</a:t>
            </a:r>
            <a:r>
              <a:rPr lang="en-GB" sz="1200"/>
              <a:t>)</a:t>
            </a:r>
            <a:endParaRPr lang="en-GB" sz="2400"/>
          </a:p>
          <a:p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SQL Select - day 1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014D7-CFB4-4C77-B000-4D6039557D1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878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(OBS! </a:t>
            </a:r>
            <a:r>
              <a:rPr lang="en-GB" sz="1200" dirty="0" err="1"/>
              <a:t>Brug</a:t>
            </a:r>
            <a:r>
              <a:rPr lang="en-GB" sz="1200" dirty="0"/>
              <a:t> </a:t>
            </a:r>
            <a:r>
              <a:rPr lang="en-GB" sz="1200" b="1" dirty="0"/>
              <a:t>'</a:t>
            </a:r>
            <a:r>
              <a:rPr lang="en-GB" sz="1200" dirty="0"/>
              <a:t>  </a:t>
            </a:r>
            <a:r>
              <a:rPr lang="en-GB" sz="1200" dirty="0" err="1"/>
              <a:t>når</a:t>
            </a:r>
            <a:r>
              <a:rPr lang="en-GB" sz="1200" dirty="0"/>
              <a:t> der </a:t>
            </a:r>
            <a:r>
              <a:rPr lang="en-GB" sz="1200" dirty="0" err="1"/>
              <a:t>søges</a:t>
            </a:r>
            <a:r>
              <a:rPr lang="en-GB" sz="1200" dirty="0"/>
              <a:t> </a:t>
            </a:r>
            <a:r>
              <a:rPr lang="en-GB" sz="1200" dirty="0" err="1"/>
              <a:t>på</a:t>
            </a:r>
            <a:r>
              <a:rPr lang="en-GB" sz="1200" dirty="0"/>
              <a:t> </a:t>
            </a:r>
            <a:r>
              <a:rPr lang="en-GB" sz="1200" dirty="0" err="1"/>
              <a:t>tekst</a:t>
            </a:r>
            <a:r>
              <a:rPr lang="en-GB" sz="1200"/>
              <a:t>)</a:t>
            </a:r>
            <a:endParaRPr lang="en-GB" sz="2400"/>
          </a:p>
          <a:p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SQL Select - day 1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014D7-CFB4-4C77-B000-4D6039557D1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539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(OBS! </a:t>
            </a:r>
            <a:r>
              <a:rPr lang="en-GB" sz="1200" dirty="0" err="1"/>
              <a:t>Brug</a:t>
            </a:r>
            <a:r>
              <a:rPr lang="en-GB" sz="1200" dirty="0"/>
              <a:t> </a:t>
            </a:r>
            <a:r>
              <a:rPr lang="en-GB" sz="1200" b="1" dirty="0"/>
              <a:t>'</a:t>
            </a:r>
            <a:r>
              <a:rPr lang="en-GB" sz="1200" dirty="0"/>
              <a:t>  </a:t>
            </a:r>
            <a:r>
              <a:rPr lang="en-GB" sz="1200" dirty="0" err="1"/>
              <a:t>når</a:t>
            </a:r>
            <a:r>
              <a:rPr lang="en-GB" sz="1200" dirty="0"/>
              <a:t> der </a:t>
            </a:r>
            <a:r>
              <a:rPr lang="en-GB" sz="1200" dirty="0" err="1"/>
              <a:t>søges</a:t>
            </a:r>
            <a:r>
              <a:rPr lang="en-GB" sz="1200" dirty="0"/>
              <a:t> </a:t>
            </a:r>
            <a:r>
              <a:rPr lang="en-GB" sz="1200" dirty="0" err="1"/>
              <a:t>på</a:t>
            </a:r>
            <a:r>
              <a:rPr lang="en-GB" sz="1200" dirty="0"/>
              <a:t> </a:t>
            </a:r>
            <a:r>
              <a:rPr lang="en-GB" sz="1200" dirty="0" err="1"/>
              <a:t>tekst</a:t>
            </a:r>
            <a:r>
              <a:rPr lang="en-GB" sz="1200"/>
              <a:t>)</a:t>
            </a:r>
            <a:endParaRPr lang="en-GB" sz="2400"/>
          </a:p>
          <a:p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SQL Select - day 1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014D7-CFB4-4C77-B000-4D6039557D1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385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(OBS! </a:t>
            </a:r>
            <a:r>
              <a:rPr lang="en-GB" sz="1200" dirty="0" err="1"/>
              <a:t>Brug</a:t>
            </a:r>
            <a:r>
              <a:rPr lang="en-GB" sz="1200" dirty="0"/>
              <a:t> </a:t>
            </a:r>
            <a:r>
              <a:rPr lang="en-GB" sz="1200" b="1" dirty="0"/>
              <a:t>'</a:t>
            </a:r>
            <a:r>
              <a:rPr lang="en-GB" sz="1200" dirty="0"/>
              <a:t>  </a:t>
            </a:r>
            <a:r>
              <a:rPr lang="en-GB" sz="1200" dirty="0" err="1"/>
              <a:t>når</a:t>
            </a:r>
            <a:r>
              <a:rPr lang="en-GB" sz="1200" dirty="0"/>
              <a:t> der </a:t>
            </a:r>
            <a:r>
              <a:rPr lang="en-GB" sz="1200" dirty="0" err="1"/>
              <a:t>søges</a:t>
            </a:r>
            <a:r>
              <a:rPr lang="en-GB" sz="1200" dirty="0"/>
              <a:t> </a:t>
            </a:r>
            <a:r>
              <a:rPr lang="en-GB" sz="1200" dirty="0" err="1"/>
              <a:t>på</a:t>
            </a:r>
            <a:r>
              <a:rPr lang="en-GB" sz="1200" dirty="0"/>
              <a:t> </a:t>
            </a:r>
            <a:r>
              <a:rPr lang="en-GB" sz="1200" dirty="0" err="1"/>
              <a:t>tekst</a:t>
            </a:r>
            <a:r>
              <a:rPr lang="en-GB" sz="1200"/>
              <a:t>)</a:t>
            </a:r>
            <a:endParaRPr lang="en-GB" sz="2400"/>
          </a:p>
          <a:p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SQL Select - day 1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014D7-CFB4-4C77-B000-4D6039557D1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527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F5346-955B-7F14-B688-F4CF2C76E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8491F75D-B400-57BE-ED6B-B2B1C3375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4444AE0-94C5-9741-02E1-5E07C0995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12.11.2025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6341CC2-7C4A-0FA9-A710-8E7E1F980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0CC66C5-7A13-DD36-E477-A166472A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2974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4BF4D-D43E-11EB-4F57-3205166D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E68A7FB-4567-EDE9-AE64-6455C09CB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E3123CB-805F-94FE-36E5-F0690E349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12.11.2025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F55DA6A-4926-5BB0-841F-1D95C292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1D024F8-15BE-0E25-8A51-5C18475A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18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D5BF7D0B-0850-3AEE-BDF1-88D5E9599D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F2B78B4B-C10D-BE84-0985-5B9C0F729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FADC262-1DC5-B1C8-48B5-47C54563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12.11.2025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EC8F355-8CDC-1E4B-3377-0ED19561C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3854F6B-E33C-F41F-A27D-59CF2222F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56454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/>
          <p:nvPr/>
        </p:nvSpPr>
        <p:spPr>
          <a:xfrm>
            <a:off x="1" y="0"/>
            <a:ext cx="12197724" cy="6858000"/>
          </a:xfrm>
          <a:prstGeom prst="rect">
            <a:avLst/>
          </a:prstGeom>
          <a:solidFill>
            <a:srgbClr val="0016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3"/>
          </a:p>
        </p:txBody>
      </p:sp>
      <p:pic>
        <p:nvPicPr>
          <p:cNvPr id="9" name="Picture 1" descr="5fot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36" y="1177144"/>
            <a:ext cx="10192213" cy="1867488"/>
          </a:xfrm>
          <a:prstGeom prst="rect">
            <a:avLst/>
          </a:prstGeom>
        </p:spPr>
      </p:pic>
      <p:pic>
        <p:nvPicPr>
          <p:cNvPr id="10" name="Picture 2" descr="CPH_CBA_Payoff_NEG_CMY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39" y="1058116"/>
            <a:ext cx="8968373" cy="182519"/>
          </a:xfrm>
          <a:prstGeom prst="rect">
            <a:avLst/>
          </a:prstGeom>
        </p:spPr>
      </p:pic>
      <p:sp>
        <p:nvSpPr>
          <p:cNvPr id="20" name="Pladsholder til tekst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82716" y="3349346"/>
            <a:ext cx="9076995" cy="722166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buNone/>
              <a:defRPr sz="2485">
                <a:solidFill>
                  <a:srgbClr val="FBB040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da-DK" dirty="0"/>
              <a:t>Tilføj titel</a:t>
            </a:r>
          </a:p>
        </p:txBody>
      </p:sp>
      <p:sp>
        <p:nvSpPr>
          <p:cNvPr id="22" name="Pladsholder til tekst 21"/>
          <p:cNvSpPr>
            <a:spLocks noGrp="1"/>
          </p:cNvSpPr>
          <p:nvPr>
            <p:ph type="body" sz="quarter" idx="11" hasCustomPrompt="1"/>
          </p:nvPr>
        </p:nvSpPr>
        <p:spPr>
          <a:xfrm>
            <a:off x="1382715" y="4073777"/>
            <a:ext cx="9088212" cy="2103159"/>
          </a:xfrm>
          <a:prstGeom prst="rect">
            <a:avLst/>
          </a:prstGeom>
        </p:spPr>
        <p:txBody>
          <a:bodyPr/>
          <a:lstStyle>
            <a:lvl1pPr>
              <a:buNone/>
              <a:defRPr sz="966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 dirty="0">
                <a:solidFill>
                  <a:srgbClr val="FFFFFF"/>
                </a:solidFill>
              </a:rPr>
              <a:t>PowerPoint 31.07.2012 [RET DATO]</a:t>
            </a:r>
            <a:endParaRPr lang="da-DK" dirty="0"/>
          </a:p>
        </p:txBody>
      </p:sp>
      <p:pic>
        <p:nvPicPr>
          <p:cNvPr id="11" name="Picture 5" descr="CPHbusinessNEG_RG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90" y="9993"/>
            <a:ext cx="2870335" cy="85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33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B3A305-5E2C-FE37-6E01-629568EA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615B058-0BEC-2EF2-A3B4-B488283D1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71B32DC-97B9-F306-D3A3-E6C3A0809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12.11.2025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5196672-0CB1-849C-B8C2-16CA618C5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20FABBD-1475-57D6-2446-6DDF10426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7824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B873B0-79D1-C267-A640-052D08CDC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C675165-5000-9B6C-67B7-9A907ADDA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5101C3D-2A42-D8D0-128B-6A2F4738F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12.11.2025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189FFC2-DB56-5C50-46C6-21893C38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6F3FE16-EFD6-6326-8CFE-1E318369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9873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6029A1-E0F4-BBD7-01A3-E01C27F5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5750B8B-E7F4-3680-95FD-8FCE86241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2E66F346-0156-CE53-CBEC-4000CCDBB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D36905F-8E3E-1F45-A965-65DEB4C6F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12.11.2025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9F34861-3DF5-469B-13EB-08EA1FF04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E97DC29-3612-A40C-874B-3293EFE99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2074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731D87-F7E5-016F-F7E7-9D5631A99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013A163-10E8-EDD0-DFD8-9EC3F30D2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28FA6C84-BFCF-EADD-6C9D-8D733A4FE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6840ECD-704E-E361-BA6E-7DA39131B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77467B2-1CC3-E27A-0F1F-1C9CAED8C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94692ADD-72D1-2C73-27C3-22F99048B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12.11.2025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688B936-12D2-628E-8978-3E1DAC960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7E18AA5A-9BB1-579F-B1CD-D0E58B90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84072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8E5D0A-A39C-8355-33D9-BA5FC56C0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51488C1-4B83-2E10-A626-186C69138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12.11.2025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0F50671-51E7-655F-D1EA-803D3C0D4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D9EE85D6-B3F1-8967-FF5C-20DBA1DB2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751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A77EEE16-7075-1A3D-4506-1DDB3FD9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12.11.2025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BD1D8DCD-82B0-0E2F-F715-8EBF9F3F8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DC76CBE-E823-4FCA-CAF0-0653AA8E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42981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4CE458-054F-366B-4554-B5838C403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219F7EC-0731-79EE-E583-2B552433A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B694D84-6FD6-9222-32CA-4EFD7AD84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BA269D9-4934-C0EC-37C6-D1DE8172E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12.11.2025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1F76153-6CC8-FDD5-670B-FFCA1E00D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C847C0B-5F03-D934-C363-518F1F46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9831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A6AB6-C708-830E-4F75-2C9CE0DE8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1F16AF31-0AD9-066C-9B4B-FE3BF5793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624636A7-5E9F-7835-F3D5-00DB5A621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397A38B-CF71-B953-A6D9-79BB53EF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12.11.2025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99ABCFD-D270-790A-BDFB-B6791A8E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0D088B1-4053-C0C8-CEA0-C80B0690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9036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2D54F1BB-2E94-1C7A-F088-BADE6961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80EF737-15A1-163B-3495-955A4F4D7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0BC8EFB-E3E5-D8CC-7F5A-30F984CF6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7E599-CB5E-9A46-9135-5098D48E7620}" type="datetimeFigureOut">
              <a:t>12.11.2025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7D218FD-A524-72D7-9D05-737314D3B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501EC8C-6907-9A8C-2FD7-6F8CA88BA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343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bi.r-dbi.org/reference/dbGetQuery.html" TargetMode="External"/><Relationship Id="rId2" Type="http://schemas.openxmlformats.org/officeDocument/2006/relationships/hyperlink" Target="https://dbi.r-dbi.org/reference/dbReadTable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561036" y="2636993"/>
            <a:ext cx="6807746" cy="722166"/>
          </a:xfrm>
        </p:spPr>
        <p:txBody>
          <a:bodyPr/>
          <a:lstStyle/>
          <a:p>
            <a:pPr algn="ctr"/>
            <a:r>
              <a:rPr lang="da-DK" dirty="0"/>
              <a:t>DATA ENGINEERING </a:t>
            </a:r>
          </a:p>
        </p:txBody>
      </p:sp>
      <p:pic>
        <p:nvPicPr>
          <p:cNvPr id="3" name="Billede 2" descr="Et billede, der indeholder tekst, elektronik&#10;&#10;Automatisk genereret beskrivelse">
            <a:extLst>
              <a:ext uri="{FF2B5EF4-FFF2-40B4-BE49-F238E27FC236}">
                <a16:creationId xmlns:a16="http://schemas.microsoft.com/office/drawing/2014/main" id="{5EBB7124-98F2-B746-9565-B723F7C0B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442775" y="3188566"/>
            <a:ext cx="3522134" cy="2641601"/>
          </a:xfrm>
          <a:prstGeom prst="rect">
            <a:avLst/>
          </a:prstGeom>
        </p:spPr>
      </p:pic>
      <p:pic>
        <p:nvPicPr>
          <p:cNvPr id="6" name="Billede 5" descr="Et billede, der indeholder kort&#10;&#10;Automatisk genereret beskrivelse">
            <a:extLst>
              <a:ext uri="{FF2B5EF4-FFF2-40B4-BE49-F238E27FC236}">
                <a16:creationId xmlns:a16="http://schemas.microsoft.com/office/drawing/2014/main" id="{7DE82C4D-D3DA-2A49-9F65-DE523164B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90" y="3188567"/>
            <a:ext cx="4292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89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57368" cy="1325563"/>
          </a:xfrm>
        </p:spPr>
        <p:txBody>
          <a:bodyPr>
            <a:normAutofit/>
          </a:bodyPr>
          <a:lstStyle/>
          <a:p>
            <a:r>
              <a:rPr lang="da-DK" sz="4100" b="1" dirty="0">
                <a:latin typeface="Trebuchet MS" pitchFamily="34" charset="0"/>
              </a:rPr>
              <a:t>World DB -</a:t>
            </a:r>
            <a:br>
              <a:rPr lang="da-DK" sz="4100" b="1" dirty="0">
                <a:latin typeface="Trebuchet MS" pitchFamily="34" charset="0"/>
              </a:rPr>
            </a:br>
            <a:r>
              <a:rPr lang="da-DK" sz="4100" b="1" dirty="0">
                <a:latin typeface="Trebuchet MS" pitchFamily="34" charset="0"/>
              </a:rPr>
              <a:t>Aggregation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1D5C-E684-4C09-B791-059B2D5473E6}" type="datetime1">
              <a:rPr lang="da-DK" smtClean="0"/>
              <a:t>12.11.2025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SQL dag 1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A9B3A12E-315A-E7AC-B09F-EF33674E43F9}"/>
              </a:ext>
            </a:extLst>
          </p:cNvPr>
          <p:cNvSpPr txBox="1"/>
          <p:nvPr/>
        </p:nvSpPr>
        <p:spPr>
          <a:xfrm>
            <a:off x="5214552" y="795470"/>
            <a:ext cx="637917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5) Hvor mange amerikanske byer er med i DB'en?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D0261ED-6CC3-4E9E-7A5E-5EA6E2BB0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39" y="2122927"/>
            <a:ext cx="7772400" cy="1410510"/>
          </a:xfrm>
          <a:prstGeom prst="rect">
            <a:avLst/>
          </a:prstGeom>
        </p:spPr>
      </p:pic>
      <p:pic>
        <p:nvPicPr>
          <p:cNvPr id="10" name="Billede 9" descr="Et billede, der indeholder bord&#10;&#10;Automatisk genereret beskrivelse">
            <a:extLst>
              <a:ext uri="{FF2B5EF4-FFF2-40B4-BE49-F238E27FC236}">
                <a16:creationId xmlns:a16="http://schemas.microsoft.com/office/drawing/2014/main" id="{F3B6AE25-1986-734D-9F5F-FDDA8B357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507" y="1676915"/>
            <a:ext cx="3160153" cy="350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5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100" b="1" dirty="0">
                <a:latin typeface="Trebuchet MS" pitchFamily="34" charset="0"/>
              </a:rPr>
              <a:t>World DB</a:t>
            </a:r>
            <a:br>
              <a:rPr lang="da-DK" sz="4100" b="1" dirty="0">
                <a:latin typeface="Trebuchet MS" pitchFamily="34" charset="0"/>
              </a:rPr>
            </a:br>
            <a:r>
              <a:rPr lang="da-DK" sz="4100" b="1" dirty="0">
                <a:latin typeface="Trebuchet MS" pitchFamily="34" charset="0"/>
              </a:rPr>
              <a:t>select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1D5C-E684-4C09-B791-059B2D5473E6}" type="datetime1">
              <a:rPr lang="da-DK" smtClean="0"/>
              <a:t>12.11.2025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SQL dag 1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954B082-0742-A93B-D597-A7AAA6DCAA48}"/>
              </a:ext>
            </a:extLst>
          </p:cNvPr>
          <p:cNvSpPr txBox="1"/>
          <p:nvPr/>
        </p:nvSpPr>
        <p:spPr>
          <a:xfrm>
            <a:off x="5301050" y="484413"/>
            <a:ext cx="637917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10) Hvilke lande har flere indbyggere end Rusland?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Billede 6" descr="Et billede, der indeholder tekst&#10;&#10;Automatisk genereret beskrivelse">
            <a:extLst>
              <a:ext uri="{FF2B5EF4-FFF2-40B4-BE49-F238E27FC236}">
                <a16:creationId xmlns:a16="http://schemas.microsoft.com/office/drawing/2014/main" id="{6FD8D899-CB0D-695C-8C5E-51AC60AA2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86" y="2445350"/>
            <a:ext cx="8450727" cy="19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55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3A947AC9-14D4-CB34-1DEC-3BB221DB6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086" y="660488"/>
            <a:ext cx="7801828" cy="57922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2CB27A-9517-66D1-E223-A1DFF3FC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45" y="105352"/>
            <a:ext cx="10515600" cy="1325563"/>
          </a:xfrm>
        </p:spPr>
        <p:txBody>
          <a:bodyPr/>
          <a:lstStyle/>
          <a:p>
            <a:r>
              <a:rPr lang="da-DK">
                <a:solidFill>
                  <a:schemeClr val="accent4"/>
                </a:solidFill>
              </a:rPr>
              <a:t>Northwind databasen</a:t>
            </a:r>
          </a:p>
        </p:txBody>
      </p:sp>
    </p:spTree>
    <p:extLst>
      <p:ext uri="{BB962C8B-B14F-4D97-AF65-F5344CB8AC3E}">
        <p14:creationId xmlns:p14="http://schemas.microsoft.com/office/powerpoint/2010/main" val="3387875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Et billede, der indeholder tekst&#10;&#10;Automatisk genereret beskrivelse">
            <a:extLst>
              <a:ext uri="{FF2B5EF4-FFF2-40B4-BE49-F238E27FC236}">
                <a16:creationId xmlns:a16="http://schemas.microsoft.com/office/drawing/2014/main" id="{F804CE65-9BDB-1DC5-5FD6-EFCF666E8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88" y="3880671"/>
            <a:ext cx="6253893" cy="1738335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CED5CDBA-8C4E-2AF5-E2AA-0D47A94FB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83" y="1977951"/>
            <a:ext cx="5618204" cy="43258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2CB27A-9517-66D1-E223-A1DFF3FC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4" y="237596"/>
            <a:ext cx="10546725" cy="1639956"/>
          </a:xfrm>
        </p:spPr>
        <p:txBody>
          <a:bodyPr>
            <a:normAutofit fontScale="90000"/>
          </a:bodyPr>
          <a:lstStyle/>
          <a:p>
            <a:r>
              <a:rPr lang="da-DK">
                <a:solidFill>
                  <a:schemeClr val="accent4"/>
                </a:solidFill>
              </a:rPr>
              <a:t>Northwind databasen – Eksempel på løsning af spørgsmål (fra video)</a:t>
            </a:r>
            <a:br>
              <a:rPr lang="da-DK">
                <a:solidFill>
                  <a:schemeClr val="accent4"/>
                </a:solidFill>
              </a:rPr>
            </a:br>
            <a:endParaRPr lang="da-DK">
              <a:solidFill>
                <a:schemeClr val="accent4"/>
              </a:solidFill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17D9E1F-9E7C-F8F7-201D-7F50F7821677}"/>
              </a:ext>
            </a:extLst>
          </p:cNvPr>
          <p:cNvSpPr txBox="1"/>
          <p:nvPr/>
        </p:nvSpPr>
        <p:spPr>
          <a:xfrm>
            <a:off x="370704" y="1695792"/>
            <a:ext cx="2980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b="1"/>
              <a:t>Hvilke medarbejdere </a:t>
            </a:r>
          </a:p>
          <a:p>
            <a:r>
              <a:rPr lang="da-DK" sz="2400" b="1"/>
              <a:t>hjalp med handlerne?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9C70F0C4-13A5-693D-E660-93F48A4EC653}"/>
              </a:ext>
            </a:extLst>
          </p:cNvPr>
          <p:cNvSpPr txBox="1"/>
          <p:nvPr/>
        </p:nvSpPr>
        <p:spPr>
          <a:xfrm>
            <a:off x="370704" y="2483587"/>
            <a:ext cx="58087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/>
              <a:t>select</a:t>
            </a:r>
            <a:r>
              <a:rPr lang="da-DK" sz="1600"/>
              <a:t> companyname, orderdate, shipcountry, firstname, lastname</a:t>
            </a:r>
          </a:p>
          <a:p>
            <a:r>
              <a:rPr lang="da-DK" sz="1600" b="1"/>
              <a:t>from</a:t>
            </a:r>
            <a:r>
              <a:rPr lang="da-DK" sz="1600"/>
              <a:t> orders</a:t>
            </a:r>
          </a:p>
          <a:p>
            <a:r>
              <a:rPr lang="da-DK" sz="1600" b="1"/>
              <a:t>join</a:t>
            </a:r>
            <a:r>
              <a:rPr lang="da-DK" sz="1600"/>
              <a:t> customers on orders.customerid=customers.customerid</a:t>
            </a:r>
          </a:p>
          <a:p>
            <a:r>
              <a:rPr lang="da-DK" sz="1600" b="1"/>
              <a:t>join</a:t>
            </a:r>
            <a:r>
              <a:rPr lang="da-DK" sz="1600"/>
              <a:t> employees on orders.employeeid=employees.employeeid</a:t>
            </a:r>
          </a:p>
          <a:p>
            <a:r>
              <a:rPr lang="da-DK" sz="1600" b="1"/>
              <a:t>order</a:t>
            </a:r>
            <a:r>
              <a:rPr lang="da-DK" sz="1600"/>
              <a:t> by 2;</a:t>
            </a:r>
          </a:p>
        </p:txBody>
      </p:sp>
    </p:spTree>
    <p:extLst>
      <p:ext uri="{BB962C8B-B14F-4D97-AF65-F5344CB8AC3E}">
        <p14:creationId xmlns:p14="http://schemas.microsoft.com/office/powerpoint/2010/main" val="980610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CB27A-9517-66D1-E223-A1DFF3FC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87" y="328056"/>
            <a:ext cx="7538661" cy="1092972"/>
          </a:xfrm>
        </p:spPr>
        <p:txBody>
          <a:bodyPr>
            <a:normAutofit fontScale="90000"/>
          </a:bodyPr>
          <a:lstStyle/>
          <a:p>
            <a:r>
              <a:rPr lang="da-DK">
                <a:solidFill>
                  <a:schemeClr val="accent4"/>
                </a:solidFill>
              </a:rPr>
              <a:t>Northwind databasen - øvelser</a:t>
            </a:r>
            <a:br>
              <a:rPr lang="da-DK">
                <a:solidFill>
                  <a:schemeClr val="accent4"/>
                </a:solidFill>
              </a:rPr>
            </a:br>
            <a:endParaRPr lang="da-DK">
              <a:solidFill>
                <a:schemeClr val="accent4"/>
              </a:solidFill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77F5197-207F-7D7A-186A-98AFBFAD7BF5}"/>
              </a:ext>
            </a:extLst>
          </p:cNvPr>
          <p:cNvSpPr txBox="1"/>
          <p:nvPr/>
        </p:nvSpPr>
        <p:spPr>
          <a:xfrm>
            <a:off x="390171" y="874542"/>
            <a:ext cx="8765541" cy="5678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	Show all data for the first 10 rows in the table products.</a:t>
            </a:r>
          </a:p>
          <a:p>
            <a:pPr algn="just">
              <a:tabLst>
                <a:tab pos="342900" algn="l"/>
              </a:tabLst>
            </a:pP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	Show only productid, productname and unitinstock for the first 10 rows in the table products.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	Show all data for the first 10 rows in the table products sorted by decreasing unitsinstock.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	Show all data for the first 10 rows in the table products where unitprice is less than 10.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	Show all data for the first 10 rows in the table products where unitsinstock is between 0 and 10.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6.	Show all data for the first 10 rows in the table products where productname is geitost.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7.	Show only productname, productid and discontinued for the first 10 rows in the table products where supplierid is 7 or 9.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10.	Show all data for the first 10 rows in the table products where productname contains ost.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15.	Show the number of rows in the table products.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16.	Show the number of rows in the table products with a column name ”Number of products”.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17.	Show the average of unitprice with 3 decimals in the table products with a column name ”Average price”.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18.	Show all different country in the table suppliers.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20.	Show the first 10 productname and companyname (for the tables products and suppliers where supplierid is equal in the two tables).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21.	Show the first 10 productname and companyname as an inner join (of the tables products and suppliers where supplierid is equal in the two tables).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22.	Show the three most selling employees measured in quantity 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23. 	Are there companies that haven’t placed any orders?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da-DK" sz="1100"/>
          </a:p>
        </p:txBody>
      </p:sp>
    </p:spTree>
    <p:extLst>
      <p:ext uri="{BB962C8B-B14F-4D97-AF65-F5344CB8AC3E}">
        <p14:creationId xmlns:p14="http://schemas.microsoft.com/office/powerpoint/2010/main" val="465671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CB27A-9517-66D1-E223-A1DFF3FC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88" y="328056"/>
            <a:ext cx="5257800" cy="1092972"/>
          </a:xfrm>
        </p:spPr>
        <p:txBody>
          <a:bodyPr>
            <a:normAutofit fontScale="90000"/>
          </a:bodyPr>
          <a:lstStyle/>
          <a:p>
            <a:r>
              <a:rPr lang="da-DK">
                <a:solidFill>
                  <a:schemeClr val="accent4"/>
                </a:solidFill>
              </a:rPr>
              <a:t>Northwind databasen</a:t>
            </a:r>
            <a:br>
              <a:rPr lang="da-DK">
                <a:solidFill>
                  <a:schemeClr val="accent4"/>
                </a:solidFill>
              </a:rPr>
            </a:br>
            <a:endParaRPr lang="da-DK">
              <a:solidFill>
                <a:schemeClr val="accent4"/>
              </a:solidFill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17D9E1F-9E7C-F8F7-201D-7F50F7821677}"/>
              </a:ext>
            </a:extLst>
          </p:cNvPr>
          <p:cNvSpPr txBox="1"/>
          <p:nvPr/>
        </p:nvSpPr>
        <p:spPr>
          <a:xfrm>
            <a:off x="505588" y="1102707"/>
            <a:ext cx="5905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Skriv SQL til følgende spørgsmål (hvor resultatet ses til højre): </a:t>
            </a:r>
          </a:p>
          <a:p>
            <a:r>
              <a:rPr lang="da-DK"/>
              <a:t>Hvilke tre kunder placerede flest ordrer?</a:t>
            </a:r>
          </a:p>
          <a:p>
            <a:endParaRPr lang="da-DK"/>
          </a:p>
        </p:txBody>
      </p:sp>
      <p:pic>
        <p:nvPicPr>
          <p:cNvPr id="4" name="Billede 3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6F9B8A25-C21A-A279-7A6C-6A7E00FA8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180" y="512607"/>
            <a:ext cx="3979487" cy="2346600"/>
          </a:xfrm>
          <a:prstGeom prst="rect">
            <a:avLst/>
          </a:prstGeom>
        </p:spPr>
      </p:pic>
      <p:pic>
        <p:nvPicPr>
          <p:cNvPr id="12" name="Billede 11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7FCD74CA-C0F0-A261-5DD4-B8A610AAC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07" y="3534032"/>
            <a:ext cx="4474300" cy="24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15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CB27A-9517-66D1-E223-A1DFF3FC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88" y="328056"/>
            <a:ext cx="5257800" cy="1092972"/>
          </a:xfrm>
        </p:spPr>
        <p:txBody>
          <a:bodyPr>
            <a:normAutofit fontScale="90000"/>
          </a:bodyPr>
          <a:lstStyle/>
          <a:p>
            <a:r>
              <a:rPr lang="da-DK">
                <a:solidFill>
                  <a:schemeClr val="accent4"/>
                </a:solidFill>
              </a:rPr>
              <a:t>Northwind databasen</a:t>
            </a:r>
            <a:br>
              <a:rPr lang="da-DK">
                <a:solidFill>
                  <a:schemeClr val="accent4"/>
                </a:solidFill>
              </a:rPr>
            </a:br>
            <a:endParaRPr lang="da-DK">
              <a:solidFill>
                <a:schemeClr val="accent4"/>
              </a:solidFill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17D9E1F-9E7C-F8F7-201D-7F50F7821677}"/>
              </a:ext>
            </a:extLst>
          </p:cNvPr>
          <p:cNvSpPr txBox="1"/>
          <p:nvPr/>
        </p:nvSpPr>
        <p:spPr>
          <a:xfrm>
            <a:off x="505588" y="1421028"/>
            <a:ext cx="5980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Skriv SQL til følgende spørgsmål (hvor resultatet ses til højre): </a:t>
            </a:r>
          </a:p>
          <a:p>
            <a:r>
              <a:rPr lang="da-DK"/>
              <a:t>Hvilke kunder placerede ingen ordre?</a:t>
            </a:r>
          </a:p>
          <a:p>
            <a:endParaRPr lang="da-DK"/>
          </a:p>
        </p:txBody>
      </p:sp>
      <p:pic>
        <p:nvPicPr>
          <p:cNvPr id="4" name="Billede 3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0102BA07-BC6A-7B5A-161C-1C962F271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912" y="1195008"/>
            <a:ext cx="50165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91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CB27A-9517-66D1-E223-A1DFF3FC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88" y="328056"/>
            <a:ext cx="5257800" cy="1092972"/>
          </a:xfrm>
        </p:spPr>
        <p:txBody>
          <a:bodyPr>
            <a:normAutofit fontScale="90000"/>
          </a:bodyPr>
          <a:lstStyle/>
          <a:p>
            <a:r>
              <a:rPr lang="da-DK">
                <a:solidFill>
                  <a:schemeClr val="accent4"/>
                </a:solidFill>
              </a:rPr>
              <a:t>Northwind databasen</a:t>
            </a:r>
            <a:br>
              <a:rPr lang="da-DK">
                <a:solidFill>
                  <a:schemeClr val="accent4"/>
                </a:solidFill>
              </a:rPr>
            </a:br>
            <a:endParaRPr lang="da-DK">
              <a:solidFill>
                <a:schemeClr val="accent4"/>
              </a:solidFill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17D9E1F-9E7C-F8F7-201D-7F50F7821677}"/>
              </a:ext>
            </a:extLst>
          </p:cNvPr>
          <p:cNvSpPr txBox="1"/>
          <p:nvPr/>
        </p:nvSpPr>
        <p:spPr>
          <a:xfrm>
            <a:off x="505588" y="1697739"/>
            <a:ext cx="5980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/>
          </a:p>
          <a:p>
            <a:r>
              <a:rPr lang="da-DK"/>
              <a:t>Skriv SQL til følgende spørgsmål (hvor resultatet ses til højre): </a:t>
            </a:r>
          </a:p>
          <a:p>
            <a:r>
              <a:rPr lang="da-DK"/>
              <a:t>Hvilke medarbejdere hjalp ”Ernst Handel”?</a:t>
            </a:r>
          </a:p>
        </p:txBody>
      </p:sp>
      <p:pic>
        <p:nvPicPr>
          <p:cNvPr id="5" name="Billede 4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A5B6DAEA-E462-80BE-E3E4-280D6ED7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277" y="1860377"/>
            <a:ext cx="2315519" cy="244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81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CB27A-9517-66D1-E223-A1DFF3FC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88" y="328056"/>
            <a:ext cx="5257800" cy="1092972"/>
          </a:xfrm>
        </p:spPr>
        <p:txBody>
          <a:bodyPr>
            <a:normAutofit fontScale="90000"/>
          </a:bodyPr>
          <a:lstStyle/>
          <a:p>
            <a:r>
              <a:rPr lang="da-DK">
                <a:solidFill>
                  <a:schemeClr val="accent4"/>
                </a:solidFill>
              </a:rPr>
              <a:t>Northwind databasen</a:t>
            </a:r>
            <a:br>
              <a:rPr lang="da-DK">
                <a:solidFill>
                  <a:schemeClr val="accent4"/>
                </a:solidFill>
              </a:rPr>
            </a:br>
            <a:endParaRPr lang="da-DK">
              <a:solidFill>
                <a:schemeClr val="accent4"/>
              </a:solidFill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17D9E1F-9E7C-F8F7-201D-7F50F7821677}"/>
              </a:ext>
            </a:extLst>
          </p:cNvPr>
          <p:cNvSpPr txBox="1"/>
          <p:nvPr/>
        </p:nvSpPr>
        <p:spPr>
          <a:xfrm>
            <a:off x="505588" y="1421028"/>
            <a:ext cx="5980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Skriv SQL til følgende spørgsmål (hvor resultatet ses til højre): </a:t>
            </a:r>
          </a:p>
          <a:p>
            <a:r>
              <a:rPr lang="da-DK"/>
              <a:t>Hvilke tre  produkter solgte mest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mængde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kroner</a:t>
            </a:r>
          </a:p>
        </p:txBody>
      </p:sp>
      <p:pic>
        <p:nvPicPr>
          <p:cNvPr id="8" name="Billede 7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A8734FBF-360C-A6ED-CEA9-DA140245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812" y="964618"/>
            <a:ext cx="50546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60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4AC966-088C-3C48-9D0C-3A17D99E3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accent2"/>
                </a:solidFill>
              </a:rPr>
              <a:t>MySQL from 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410665C-FC66-3241-8725-EB58F22E6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1904"/>
            <a:ext cx="10515600" cy="4855059"/>
          </a:xfrm>
        </p:spPr>
        <p:txBody>
          <a:bodyPr>
            <a:normAutofit lnSpcReduction="10000"/>
          </a:bodyPr>
          <a:lstStyle/>
          <a:p>
            <a:r>
              <a:rPr lang="da-DK"/>
              <a:t>Connecting and disconnecting</a:t>
            </a:r>
          </a:p>
          <a:p>
            <a:pPr lvl="1"/>
            <a:r>
              <a:rPr lang="da-DK"/>
              <a:t>Connecting to and disconnecting from databases</a:t>
            </a:r>
          </a:p>
          <a:p>
            <a:pPr lvl="2"/>
            <a:r>
              <a:rPr lang="da-DK" u="sng">
                <a:solidFill>
                  <a:schemeClr val="accent1">
                    <a:lumMod val="75000"/>
                  </a:schemeClr>
                </a:solidFill>
              </a:rPr>
              <a:t>dbConnect</a:t>
            </a:r>
            <a:r>
              <a:rPr lang="da-DK"/>
              <a:t>(MariaDB(), ..) </a:t>
            </a:r>
          </a:p>
          <a:p>
            <a:r>
              <a:rPr lang="da-DK"/>
              <a:t>Tables</a:t>
            </a:r>
          </a:p>
          <a:p>
            <a:pPr lvl="1"/>
            <a:r>
              <a:rPr lang="da-DK"/>
              <a:t>Reading and writing entire tables</a:t>
            </a:r>
          </a:p>
          <a:p>
            <a:pPr lvl="2"/>
            <a:r>
              <a:rPr lang="da-DK">
                <a:hlinkClick r:id="rId2"/>
              </a:rPr>
              <a:t>dbWriteTable</a:t>
            </a:r>
            <a:r>
              <a:rPr lang="da-DK">
                <a:effectLst/>
              </a:rPr>
              <a:t>(con, </a:t>
            </a:r>
            <a:r>
              <a:rPr lang="da-DK"/>
              <a:t>"mycarstable”,mycarsdf</a:t>
            </a:r>
            <a:r>
              <a:rPr lang="da-DK">
                <a:effectLst/>
              </a:rPr>
              <a:t>)</a:t>
            </a:r>
          </a:p>
          <a:p>
            <a:pPr lvl="2"/>
            <a:r>
              <a:rPr lang="da-DK"/>
              <a:t>mycardf &lt;-</a:t>
            </a:r>
            <a:r>
              <a:rPr lang="da-DK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dbReadTable</a:t>
            </a:r>
            <a:r>
              <a:rPr lang="da-DK">
                <a:effectLst/>
              </a:rPr>
              <a:t>(con, </a:t>
            </a:r>
            <a:r>
              <a:rPr lang="da-DK"/>
              <a:t>"mycarstable”</a:t>
            </a:r>
            <a:r>
              <a:rPr lang="da-DK">
                <a:effectLst/>
              </a:rPr>
              <a:t>)</a:t>
            </a:r>
          </a:p>
          <a:p>
            <a:pPr marL="914400" lvl="2" indent="0">
              <a:buNone/>
            </a:pPr>
            <a:endParaRPr lang="da-DK">
              <a:effectLst/>
            </a:endParaRPr>
          </a:p>
          <a:p>
            <a:r>
              <a:rPr lang="da-DK"/>
              <a:t>Results</a:t>
            </a:r>
          </a:p>
          <a:p>
            <a:pPr lvl="1"/>
            <a:r>
              <a:rPr lang="da-DK"/>
              <a:t>More control for sending queries and executing statements</a:t>
            </a:r>
          </a:p>
          <a:p>
            <a:pPr lvl="2"/>
            <a:r>
              <a:rPr lang="da-DK">
                <a:hlinkClick r:id="rId3"/>
              </a:rPr>
              <a:t>dbGetQuery</a:t>
            </a:r>
            <a:r>
              <a:rPr lang="da-DK">
                <a:effectLst/>
              </a:rPr>
              <a:t>(con, </a:t>
            </a:r>
            <a:r>
              <a:rPr lang="da-DK"/>
              <a:t>"SELECT * FROM city limit 3"</a:t>
            </a:r>
            <a:r>
              <a:rPr lang="da-DK">
                <a:effectLst/>
              </a:rPr>
              <a:t>)</a:t>
            </a:r>
          </a:p>
          <a:p>
            <a:pPr lvl="2"/>
            <a:r>
              <a:rPr lang="da-DK">
                <a:effectLst/>
              </a:rPr>
              <a:t>req </a:t>
            </a:r>
            <a:r>
              <a:rPr lang="da-DK"/>
              <a:t>&lt;-</a:t>
            </a:r>
            <a:r>
              <a:rPr lang="da-DK" u="sng">
                <a:effectLst/>
              </a:rPr>
              <a:t> </a:t>
            </a:r>
            <a:r>
              <a:rPr lang="da-DK" u="sng">
                <a:solidFill>
                  <a:schemeClr val="accent1">
                    <a:lumMod val="75000"/>
                  </a:schemeClr>
                </a:solidFill>
                <a:effectLst/>
              </a:rPr>
              <a:t>dbSendQuery</a:t>
            </a:r>
            <a:r>
              <a:rPr lang="da-DK">
                <a:effectLst/>
              </a:rPr>
              <a:t>(con ,”INSERT INTO city (Name,Population) VALUES (‘Lviv’,123123)</a:t>
            </a:r>
            <a:r>
              <a:rPr lang="da-DK"/>
              <a:t>"</a:t>
            </a:r>
            <a:r>
              <a:rPr lang="da-DK">
                <a:effectLst/>
              </a:rPr>
              <a:t>)</a:t>
            </a:r>
          </a:p>
          <a:p>
            <a:pPr lvl="2"/>
            <a:r>
              <a:rPr lang="da-DK"/>
              <a:t>rows &lt;-</a:t>
            </a:r>
            <a:r>
              <a:rPr lang="da-DK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a-DK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dbExecute</a:t>
            </a:r>
            <a:r>
              <a:rPr lang="da-DK"/>
              <a:t> </a:t>
            </a:r>
            <a:r>
              <a:rPr lang="da-DK">
                <a:effectLst/>
              </a:rPr>
              <a:t>(con,”UPDATE city set Name = ‘Kurt’ WHERE id = 123”)</a:t>
            </a:r>
            <a:endParaRPr lang="da-DK"/>
          </a:p>
          <a:p>
            <a:pPr marL="0" indent="0">
              <a:buNone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2162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43F41-FD0D-5060-AFE6-4E64AB5D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accent2"/>
                </a:solidFill>
              </a:rPr>
              <a:t>Agenda - CRUD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909F056-9487-26C4-4CEF-3FE647B0B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133"/>
            <a:ext cx="10515600" cy="4926741"/>
          </a:xfrm>
        </p:spPr>
        <p:txBody>
          <a:bodyPr>
            <a:normAutofit fontScale="92500" lnSpcReduction="20000"/>
          </a:bodyPr>
          <a:lstStyle/>
          <a:p>
            <a:r>
              <a:rPr lang="da-DK"/>
              <a:t>SQL</a:t>
            </a:r>
          </a:p>
          <a:p>
            <a:pPr lvl="1"/>
            <a:r>
              <a:rPr lang="da-DK"/>
              <a:t>Opvarmning – Opdater world</a:t>
            </a:r>
          </a:p>
          <a:p>
            <a:pPr lvl="2"/>
            <a:r>
              <a:rPr lang="da-DK"/>
              <a:t>Opdatér Afganistan manuelt</a:t>
            </a:r>
          </a:p>
          <a:p>
            <a:pPr lvl="2"/>
            <a:r>
              <a:rPr lang="da-DK"/>
              <a:t>Er der lande som ikke forekommer i world?</a:t>
            </a:r>
          </a:p>
          <a:p>
            <a:pPr lvl="2"/>
            <a:r>
              <a:rPr lang="da-DK"/>
              <a:t>csv – import?</a:t>
            </a:r>
          </a:p>
          <a:p>
            <a:pPr lvl="1"/>
            <a:r>
              <a:rPr lang="da-DK"/>
              <a:t>SQL-øvelser</a:t>
            </a:r>
          </a:p>
          <a:p>
            <a:pPr lvl="2"/>
            <a:r>
              <a:rPr lang="da-DK"/>
              <a:t>Northwind – three most selling</a:t>
            </a:r>
          </a:p>
          <a:p>
            <a:pPr lvl="1"/>
            <a:r>
              <a:rPr lang="da-DK"/>
              <a:t>Northwind og normal-former</a:t>
            </a:r>
          </a:p>
          <a:p>
            <a:pPr lvl="1"/>
            <a:r>
              <a:rPr lang="da-DK"/>
              <a:t>UPDATE og INSERT (Northwind)</a:t>
            </a:r>
          </a:p>
          <a:p>
            <a:pPr lvl="2"/>
            <a:r>
              <a:rPr lang="da-DK"/>
              <a:t>Demo</a:t>
            </a:r>
          </a:p>
          <a:p>
            <a:pPr lvl="2"/>
            <a:r>
              <a:rPr lang="da-DK"/>
              <a:t>Øvelser</a:t>
            </a:r>
          </a:p>
          <a:p>
            <a:r>
              <a:rPr lang="da-DK"/>
              <a:t>SQL fra R</a:t>
            </a:r>
          </a:p>
          <a:p>
            <a:pPr lvl="1"/>
            <a:r>
              <a:rPr lang="da-DK"/>
              <a:t>dbWriteTable</a:t>
            </a:r>
          </a:p>
          <a:p>
            <a:pPr lvl="1"/>
            <a:r>
              <a:rPr lang="da-DK"/>
              <a:t>classEmReport</a:t>
            </a:r>
          </a:p>
          <a:p>
            <a:r>
              <a:rPr lang="da-DK"/>
              <a:t>Øvelse: Bildudlån</a:t>
            </a:r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16746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124"/>
            <a:ext cx="4933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FFC000"/>
                </a:solidFill>
              </a:rPr>
              <a:t>EMPLOYEE</a:t>
            </a:r>
            <a:r>
              <a:rPr spc="-190" dirty="0">
                <a:solidFill>
                  <a:srgbClr val="FFC000"/>
                </a:solidFill>
              </a:rPr>
              <a:t> </a:t>
            </a:r>
            <a:r>
              <a:rPr spc="-10" dirty="0">
                <a:solidFill>
                  <a:srgbClr val="FFC000"/>
                </a:solidFill>
              </a:rPr>
              <a:t>Databasen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414" y="1361922"/>
            <a:ext cx="5032463" cy="34333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42594" y="663955"/>
            <a:ext cx="4275455" cy="158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Øvelse: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400" dirty="0">
                <a:latin typeface="Calibri"/>
                <a:cs typeface="Calibri"/>
              </a:rPr>
              <a:t>Find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max-</a:t>
            </a:r>
            <a:r>
              <a:rPr sz="1400" spc="-10" dirty="0">
                <a:latin typeface="Calibri"/>
                <a:cs typeface="Calibri"/>
              </a:rPr>
              <a:t>værdien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af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DEPTNO</a:t>
            </a:r>
            <a:endParaRPr sz="1400">
              <a:latin typeface="Calibri"/>
              <a:cs typeface="Calibri"/>
            </a:endParaRPr>
          </a:p>
          <a:p>
            <a:pPr marL="12700" marR="628015">
              <a:lnSpc>
                <a:spcPts val="1610"/>
              </a:lnSpc>
              <a:spcBef>
                <a:spcPts val="135"/>
              </a:spcBef>
            </a:pPr>
            <a:r>
              <a:rPr sz="1400" dirty="0">
                <a:latin typeface="Calibri"/>
                <a:cs typeface="Calibri"/>
              </a:rPr>
              <a:t>Indsæt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afdeling,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DATASCIENCE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(Seattle)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med </a:t>
            </a:r>
            <a:r>
              <a:rPr sz="1400" dirty="0">
                <a:latin typeface="Calibri"/>
                <a:cs typeface="Calibri"/>
              </a:rPr>
              <a:t>passende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DEPTNO</a:t>
            </a:r>
            <a:endParaRPr sz="1400">
              <a:latin typeface="Calibri"/>
              <a:cs typeface="Calibri"/>
            </a:endParaRPr>
          </a:p>
          <a:p>
            <a:pPr marL="12700" marR="544195">
              <a:lnSpc>
                <a:spcPts val="1680"/>
              </a:lnSpc>
              <a:spcBef>
                <a:spcPts val="35"/>
              </a:spcBef>
            </a:pPr>
            <a:r>
              <a:rPr sz="1400" dirty="0">
                <a:latin typeface="Calibri"/>
                <a:cs typeface="Calibri"/>
              </a:rPr>
              <a:t>Tilføj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selv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som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medarbejder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passende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data </a:t>
            </a:r>
            <a:r>
              <a:rPr sz="1400" dirty="0">
                <a:latin typeface="Calibri"/>
                <a:cs typeface="Calibri"/>
              </a:rPr>
              <a:t>(brug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transaktion)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650"/>
              </a:lnSpc>
            </a:pPr>
            <a:r>
              <a:rPr sz="1400" dirty="0">
                <a:latin typeface="Calibri"/>
                <a:cs typeface="Calibri"/>
              </a:rPr>
              <a:t>Prøv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tilføje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medarbejder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til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</a:t>
            </a:r>
            <a:r>
              <a:rPr sz="1400" spc="-20" dirty="0">
                <a:latin typeface="Calibri"/>
                <a:cs typeface="Calibri"/>
              </a:rPr>
              <a:t> ikke-</a:t>
            </a:r>
            <a:r>
              <a:rPr sz="1400" spc="-10" dirty="0">
                <a:latin typeface="Calibri"/>
                <a:cs typeface="Calibri"/>
              </a:rPr>
              <a:t>eksisterende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dept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42594" y="2430780"/>
            <a:ext cx="24618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Kan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du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lave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query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så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du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får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flg: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4121" y="2859430"/>
            <a:ext cx="2438400" cy="11557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63854" y="4584077"/>
            <a:ext cx="2039886" cy="144416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842594" y="4049267"/>
            <a:ext cx="16065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Og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samme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resultat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R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5692" y="1064910"/>
            <a:ext cx="11540490" cy="5622925"/>
            <a:chOff x="235692" y="1064910"/>
            <a:chExt cx="11540490" cy="5622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692" y="1064910"/>
              <a:ext cx="5660180" cy="56223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3374" y="1407083"/>
              <a:ext cx="6062687" cy="238295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6818" y="245365"/>
            <a:ext cx="83165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FFC000"/>
                </a:solidFill>
              </a:rPr>
              <a:t>EMPLOYEE</a:t>
            </a:r>
            <a:r>
              <a:rPr spc="-90" dirty="0">
                <a:solidFill>
                  <a:srgbClr val="FFC000"/>
                </a:solidFill>
              </a:rPr>
              <a:t> </a:t>
            </a:r>
            <a:r>
              <a:rPr spc="-10" dirty="0">
                <a:solidFill>
                  <a:srgbClr val="FFC000"/>
                </a:solidFill>
              </a:rPr>
              <a:t>Databasen</a:t>
            </a:r>
            <a:r>
              <a:rPr spc="-9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–</a:t>
            </a:r>
            <a:r>
              <a:rPr spc="-9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nu</a:t>
            </a:r>
            <a:r>
              <a:rPr spc="-9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med</a:t>
            </a:r>
            <a:r>
              <a:rPr spc="-90" dirty="0">
                <a:solidFill>
                  <a:srgbClr val="FFC000"/>
                </a:solidFill>
              </a:rPr>
              <a:t> </a:t>
            </a:r>
            <a:r>
              <a:rPr spc="-10" dirty="0">
                <a:solidFill>
                  <a:srgbClr val="FFC000"/>
                </a:solidFill>
              </a:rPr>
              <a:t>biler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44520" y="990091"/>
            <a:ext cx="5908040" cy="50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95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Den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”svære”</a:t>
            </a:r>
            <a:endParaRPr sz="1800">
              <a:latin typeface="Calibri"/>
              <a:cs typeface="Calibri"/>
            </a:endParaRPr>
          </a:p>
          <a:p>
            <a:pPr marL="4848860">
              <a:lnSpc>
                <a:spcPts val="1895"/>
              </a:lnSpc>
            </a:pPr>
            <a:r>
              <a:rPr sz="1800" dirty="0">
                <a:latin typeface="Calibri"/>
                <a:cs typeface="Calibri"/>
              </a:rPr>
              <a:t>Den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”lette”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65685" y="3599405"/>
            <a:ext cx="5776595" cy="296100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640"/>
              </a:spcBef>
            </a:pPr>
            <a:r>
              <a:rPr sz="1800" spc="-20" dirty="0">
                <a:latin typeface="Calibri"/>
                <a:cs typeface="Calibri"/>
              </a:rPr>
              <a:t>Your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tasks</a:t>
            </a:r>
            <a:r>
              <a:rPr sz="2000" spc="-10" dirty="0"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90"/>
              </a:spcBef>
              <a:buSzPct val="61111"/>
              <a:buAutoNum type="alphaLcParenR"/>
              <a:tabLst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Import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EMP-</a:t>
            </a:r>
            <a:r>
              <a:rPr sz="1800" spc="-10" dirty="0">
                <a:latin typeface="Calibri"/>
                <a:cs typeface="Calibri"/>
              </a:rPr>
              <a:t>database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55"/>
              </a:spcBef>
              <a:buSzPct val="61111"/>
              <a:buAutoNum type="alphaLcParenR"/>
              <a:tabLst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Create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CAR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SzPct val="61111"/>
              <a:buAutoNum type="alphaLcParenR"/>
              <a:tabLst>
                <a:tab pos="354965" algn="l"/>
              </a:tabLst>
            </a:pPr>
            <a:r>
              <a:rPr sz="1800" spc="-10" dirty="0">
                <a:latin typeface="Calibri"/>
                <a:cs typeface="Calibri"/>
              </a:rPr>
              <a:t>Create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empcar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(linktable)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SzPct val="61111"/>
              <a:buAutoNum type="alphaLcParenR"/>
              <a:tabLst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Insert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minimum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registrations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  <a:p>
            <a:pPr marL="355600" marR="5080" indent="-342900">
              <a:lnSpc>
                <a:spcPct val="109600"/>
              </a:lnSpc>
              <a:spcBef>
                <a:spcPts val="245"/>
              </a:spcBef>
              <a:buSzPct val="61111"/>
              <a:buAutoNum type="alphaLcParenR"/>
              <a:tabLst>
                <a:tab pos="355600" algn="l"/>
              </a:tabLst>
            </a:pPr>
            <a:r>
              <a:rPr sz="1800" spc="-10" dirty="0">
                <a:latin typeface="Calibri"/>
                <a:cs typeface="Calibri"/>
              </a:rPr>
              <a:t>Try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make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insert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you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one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same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registration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numbers.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What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happens? </a:t>
            </a:r>
            <a:r>
              <a:rPr sz="1800" dirty="0">
                <a:latin typeface="Calibri"/>
                <a:cs typeface="Calibri"/>
              </a:rPr>
              <a:t>Change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owner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registration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40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employee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7698.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818" y="245365"/>
            <a:ext cx="92417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FFC000"/>
                </a:solidFill>
              </a:rPr>
              <a:t>EMPLOYEE</a:t>
            </a:r>
            <a:r>
              <a:rPr spc="-75" dirty="0">
                <a:solidFill>
                  <a:srgbClr val="FFC000"/>
                </a:solidFill>
              </a:rPr>
              <a:t> </a:t>
            </a:r>
            <a:r>
              <a:rPr spc="-10" dirty="0">
                <a:solidFill>
                  <a:srgbClr val="FFC000"/>
                </a:solidFill>
              </a:rPr>
              <a:t>Databasen</a:t>
            </a:r>
            <a:r>
              <a:rPr spc="-7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–</a:t>
            </a:r>
            <a:r>
              <a:rPr spc="-75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nu</a:t>
            </a:r>
            <a:r>
              <a:rPr spc="-7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med</a:t>
            </a:r>
            <a:r>
              <a:rPr spc="-70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biler</a:t>
            </a:r>
            <a:r>
              <a:rPr spc="-75" dirty="0">
                <a:solidFill>
                  <a:srgbClr val="FFC000"/>
                </a:solidFill>
              </a:rPr>
              <a:t> </a:t>
            </a:r>
            <a:r>
              <a:rPr dirty="0">
                <a:solidFill>
                  <a:srgbClr val="FFC000"/>
                </a:solidFill>
              </a:rPr>
              <a:t>&amp;</a:t>
            </a:r>
            <a:r>
              <a:rPr spc="-70" dirty="0">
                <a:solidFill>
                  <a:srgbClr val="FFC000"/>
                </a:solidFill>
              </a:rPr>
              <a:t> </a:t>
            </a:r>
            <a:r>
              <a:rPr spc="-50" dirty="0">
                <a:solidFill>
                  <a:srgbClr val="FFC000"/>
                </a:solidFill>
              </a:rPr>
              <a:t>R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417812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pc="-20" dirty="0"/>
              <a:t>Your</a:t>
            </a:r>
            <a:r>
              <a:rPr spc="-70" dirty="0"/>
              <a:t> </a:t>
            </a:r>
            <a:r>
              <a:rPr spc="-10" dirty="0"/>
              <a:t>tasks</a:t>
            </a:r>
            <a:r>
              <a:rPr sz="2000" spc="-10" dirty="0"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  <a:p>
            <a:pPr marL="297815" indent="-285115">
              <a:lnSpc>
                <a:spcPct val="100000"/>
              </a:lnSpc>
              <a:spcBef>
                <a:spcPts val="490"/>
              </a:spcBef>
              <a:buFont typeface="Arial"/>
              <a:buChar char="•"/>
              <a:tabLst>
                <a:tab pos="297815" algn="l"/>
              </a:tabLst>
            </a:pPr>
            <a:r>
              <a:rPr dirty="0"/>
              <a:t>Indlæs</a:t>
            </a:r>
            <a:r>
              <a:rPr spc="-40" dirty="0"/>
              <a:t> </a:t>
            </a:r>
            <a:r>
              <a:rPr dirty="0"/>
              <a:t>biler</a:t>
            </a:r>
            <a:r>
              <a:rPr spc="-40" dirty="0"/>
              <a:t> </a:t>
            </a:r>
            <a:r>
              <a:rPr dirty="0"/>
              <a:t>fra</a:t>
            </a:r>
            <a:r>
              <a:rPr spc="-30" dirty="0"/>
              <a:t> </a:t>
            </a:r>
            <a:r>
              <a:rPr dirty="0"/>
              <a:t>bilbasen</a:t>
            </a:r>
            <a:r>
              <a:rPr spc="-30" dirty="0"/>
              <a:t> </a:t>
            </a:r>
            <a:r>
              <a:rPr dirty="0"/>
              <a:t>i</a:t>
            </a:r>
            <a:r>
              <a:rPr spc="-35" dirty="0"/>
              <a:t> </a:t>
            </a:r>
            <a:r>
              <a:rPr spc="-50" dirty="0"/>
              <a:t>R</a:t>
            </a:r>
          </a:p>
          <a:p>
            <a:pPr marL="297815" indent="-28511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97815" algn="l"/>
              </a:tabLst>
            </a:pPr>
            <a:r>
              <a:rPr dirty="0"/>
              <a:t>Skriv</a:t>
            </a:r>
            <a:r>
              <a:rPr spc="-25" dirty="0"/>
              <a:t> </a:t>
            </a:r>
            <a:r>
              <a:rPr dirty="0"/>
              <a:t>dem</a:t>
            </a:r>
            <a:r>
              <a:rPr spc="-30" dirty="0"/>
              <a:t> </a:t>
            </a:r>
            <a:r>
              <a:rPr dirty="0"/>
              <a:t>til</a:t>
            </a:r>
            <a:r>
              <a:rPr spc="-20" dirty="0"/>
              <a:t> </a:t>
            </a:r>
            <a:r>
              <a:rPr dirty="0"/>
              <a:t>mysql</a:t>
            </a:r>
            <a:r>
              <a:rPr spc="-25" dirty="0"/>
              <a:t> </a:t>
            </a:r>
            <a:r>
              <a:rPr dirty="0"/>
              <a:t>vha</a:t>
            </a:r>
            <a:r>
              <a:rPr spc="-20" dirty="0"/>
              <a:t> </a:t>
            </a:r>
            <a:r>
              <a:rPr spc="-10" dirty="0"/>
              <a:t>dbWriteTable()</a:t>
            </a:r>
          </a:p>
          <a:p>
            <a:pPr marL="297815" indent="-285115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297815" algn="l"/>
              </a:tabLst>
            </a:pPr>
            <a:r>
              <a:rPr dirty="0"/>
              <a:t>Ret</a:t>
            </a:r>
            <a:r>
              <a:rPr spc="-30" dirty="0"/>
              <a:t> </a:t>
            </a:r>
            <a:r>
              <a:rPr dirty="0"/>
              <a:t>i</a:t>
            </a:r>
            <a:r>
              <a:rPr spc="-20" dirty="0"/>
              <a:t> </a:t>
            </a:r>
            <a:r>
              <a:rPr spc="-10" dirty="0"/>
              <a:t>skemaet</a:t>
            </a:r>
            <a:r>
              <a:rPr spc="-25" dirty="0"/>
              <a:t> </a:t>
            </a:r>
            <a:r>
              <a:rPr dirty="0"/>
              <a:t>så</a:t>
            </a:r>
            <a:r>
              <a:rPr spc="-20" dirty="0"/>
              <a:t> </a:t>
            </a:r>
            <a:r>
              <a:rPr dirty="0"/>
              <a:t>det</a:t>
            </a:r>
            <a:r>
              <a:rPr spc="-25" dirty="0"/>
              <a:t> </a:t>
            </a:r>
            <a:r>
              <a:rPr spc="-10" dirty="0"/>
              <a:t>”passer”</a:t>
            </a:r>
          </a:p>
          <a:p>
            <a:pPr marL="297815" indent="-285115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97815" algn="l"/>
              </a:tabLst>
            </a:pPr>
            <a:r>
              <a:rPr dirty="0"/>
              <a:t>Tilføj</a:t>
            </a:r>
            <a:r>
              <a:rPr spc="-40" dirty="0"/>
              <a:t> </a:t>
            </a:r>
            <a:r>
              <a:rPr spc="-25" dirty="0"/>
              <a:t>link-</a:t>
            </a:r>
            <a:r>
              <a:rPr dirty="0"/>
              <a:t>tabellen</a:t>
            </a:r>
            <a:r>
              <a:rPr spc="-25" dirty="0"/>
              <a:t> </a:t>
            </a:r>
            <a:r>
              <a:rPr dirty="0"/>
              <a:t>så</a:t>
            </a:r>
            <a:r>
              <a:rPr spc="-30" dirty="0"/>
              <a:t> </a:t>
            </a:r>
            <a:r>
              <a:rPr spc="-10" dirty="0"/>
              <a:t>medarbejdere</a:t>
            </a:r>
            <a:r>
              <a:rPr spc="-25" dirty="0"/>
              <a:t> </a:t>
            </a:r>
            <a:r>
              <a:rPr dirty="0"/>
              <a:t>kan</a:t>
            </a:r>
            <a:r>
              <a:rPr spc="-25" dirty="0"/>
              <a:t> </a:t>
            </a:r>
            <a:r>
              <a:rPr dirty="0"/>
              <a:t>leje</a:t>
            </a:r>
            <a:r>
              <a:rPr spc="-25" dirty="0"/>
              <a:t> </a:t>
            </a:r>
            <a:r>
              <a:rPr spc="-10" dirty="0"/>
              <a:t>biler</a:t>
            </a:r>
          </a:p>
          <a:p>
            <a:pPr marL="297815" marR="5080" indent="-285750">
              <a:lnSpc>
                <a:spcPct val="111100"/>
              </a:lnSpc>
              <a:spcBef>
                <a:spcPts val="215"/>
              </a:spcBef>
              <a:buFont typeface="Arial"/>
              <a:buChar char="•"/>
              <a:tabLst>
                <a:tab pos="297815" algn="l"/>
              </a:tabLst>
            </a:pPr>
            <a:r>
              <a:rPr dirty="0"/>
              <a:t>Lav</a:t>
            </a:r>
            <a:r>
              <a:rPr spc="-25" dirty="0"/>
              <a:t> </a:t>
            </a:r>
            <a:r>
              <a:rPr dirty="0"/>
              <a:t>et</a:t>
            </a:r>
            <a:r>
              <a:rPr spc="-25" dirty="0"/>
              <a:t> </a:t>
            </a:r>
            <a:r>
              <a:rPr dirty="0"/>
              <a:t>view</a:t>
            </a:r>
            <a:r>
              <a:rPr spc="-25" dirty="0"/>
              <a:t> </a:t>
            </a:r>
            <a:r>
              <a:rPr dirty="0"/>
              <a:t>i</a:t>
            </a:r>
            <a:r>
              <a:rPr spc="-20" dirty="0"/>
              <a:t> </a:t>
            </a:r>
            <a:r>
              <a:rPr dirty="0"/>
              <a:t>MySQL</a:t>
            </a:r>
            <a:r>
              <a:rPr spc="-20" dirty="0"/>
              <a:t> </a:t>
            </a:r>
            <a:r>
              <a:rPr dirty="0"/>
              <a:t>som</a:t>
            </a:r>
            <a:r>
              <a:rPr spc="-20" dirty="0"/>
              <a:t> </a:t>
            </a:r>
            <a:r>
              <a:rPr dirty="0"/>
              <a:t>viser</a:t>
            </a:r>
            <a:r>
              <a:rPr spc="-30" dirty="0"/>
              <a:t> </a:t>
            </a:r>
            <a:r>
              <a:rPr dirty="0"/>
              <a:t>alle</a:t>
            </a:r>
            <a:r>
              <a:rPr spc="-15" dirty="0"/>
              <a:t> </a:t>
            </a:r>
            <a:r>
              <a:rPr dirty="0"/>
              <a:t>biler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lejet</a:t>
            </a:r>
            <a:r>
              <a:rPr spc="-25" dirty="0"/>
              <a:t> </a:t>
            </a:r>
            <a:r>
              <a:rPr dirty="0"/>
              <a:t>såvel</a:t>
            </a:r>
            <a:r>
              <a:rPr spc="-25" dirty="0"/>
              <a:t> som </a:t>
            </a:r>
            <a:r>
              <a:rPr spc="-10" dirty="0"/>
              <a:t>ledige</a:t>
            </a:r>
          </a:p>
          <a:p>
            <a:pPr marL="297815" indent="-28511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97815" algn="l"/>
              </a:tabLst>
            </a:pPr>
            <a:r>
              <a:rPr dirty="0"/>
              <a:t>Lad</a:t>
            </a:r>
            <a:r>
              <a:rPr spc="-20" dirty="0"/>
              <a:t> </a:t>
            </a:r>
            <a:r>
              <a:rPr dirty="0"/>
              <a:t>MARTIN</a:t>
            </a:r>
            <a:r>
              <a:rPr spc="-20" dirty="0"/>
              <a:t> </a:t>
            </a:r>
            <a:r>
              <a:rPr dirty="0"/>
              <a:t>leje</a:t>
            </a:r>
            <a:r>
              <a:rPr spc="-20" dirty="0"/>
              <a:t> </a:t>
            </a:r>
            <a:r>
              <a:rPr spc="-25" dirty="0"/>
              <a:t>Aygo’en</a:t>
            </a:r>
            <a:r>
              <a:rPr spc="-15" dirty="0"/>
              <a:t> </a:t>
            </a:r>
            <a:r>
              <a:rPr dirty="0"/>
              <a:t>i</a:t>
            </a:r>
            <a:r>
              <a:rPr spc="-25" dirty="0"/>
              <a:t> </a:t>
            </a:r>
            <a:r>
              <a:rPr dirty="0"/>
              <a:t>dag</a:t>
            </a:r>
            <a:r>
              <a:rPr spc="-2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tjek</a:t>
            </a:r>
            <a:r>
              <a:rPr spc="-30" dirty="0"/>
              <a:t> </a:t>
            </a:r>
            <a:r>
              <a:rPr dirty="0"/>
              <a:t>at</a:t>
            </a:r>
            <a:r>
              <a:rPr spc="-25" dirty="0"/>
              <a:t> </a:t>
            </a:r>
            <a:r>
              <a:rPr dirty="0"/>
              <a:t>den</a:t>
            </a:r>
            <a:r>
              <a:rPr spc="-20" dirty="0"/>
              <a:t> </a:t>
            </a:r>
            <a:r>
              <a:rPr dirty="0"/>
              <a:t>er</a:t>
            </a:r>
            <a:r>
              <a:rPr spc="-25" dirty="0"/>
              <a:t> </a:t>
            </a:r>
            <a:r>
              <a:rPr spc="-10" dirty="0"/>
              <a:t>ledig</a:t>
            </a:r>
          </a:p>
          <a:p>
            <a:pPr marL="297815" indent="-285115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97815" algn="l"/>
              </a:tabLst>
            </a:pPr>
            <a:r>
              <a:rPr dirty="0"/>
              <a:t>Modificer</a:t>
            </a:r>
            <a:r>
              <a:rPr spc="-45" dirty="0"/>
              <a:t> </a:t>
            </a:r>
            <a:r>
              <a:rPr dirty="0"/>
              <a:t>så</a:t>
            </a:r>
            <a:r>
              <a:rPr spc="-35" dirty="0"/>
              <a:t> </a:t>
            </a:r>
            <a:r>
              <a:rPr dirty="0"/>
              <a:t>man</a:t>
            </a:r>
            <a:r>
              <a:rPr spc="-35" dirty="0"/>
              <a:t> </a:t>
            </a:r>
            <a:r>
              <a:rPr dirty="0"/>
              <a:t>kan</a:t>
            </a:r>
            <a:r>
              <a:rPr spc="-30" dirty="0"/>
              <a:t> </a:t>
            </a:r>
            <a:r>
              <a:rPr spc="-10" dirty="0"/>
              <a:t>aflevere</a:t>
            </a:r>
            <a:r>
              <a:rPr spc="-35" dirty="0"/>
              <a:t> </a:t>
            </a:r>
            <a:r>
              <a:rPr dirty="0"/>
              <a:t>bilen</a:t>
            </a:r>
            <a:r>
              <a:rPr spc="-30" dirty="0"/>
              <a:t> </a:t>
            </a:r>
            <a:r>
              <a:rPr dirty="0"/>
              <a:t>og</a:t>
            </a:r>
            <a:r>
              <a:rPr spc="-40" dirty="0"/>
              <a:t> </a:t>
            </a:r>
            <a:r>
              <a:rPr dirty="0"/>
              <a:t>sætte</a:t>
            </a:r>
            <a:r>
              <a:rPr spc="-30" dirty="0"/>
              <a:t> </a:t>
            </a:r>
            <a:r>
              <a:rPr dirty="0"/>
              <a:t>kørt</a:t>
            </a:r>
            <a:r>
              <a:rPr spc="-40" dirty="0"/>
              <a:t> </a:t>
            </a:r>
            <a:r>
              <a:rPr spc="-25" dirty="0"/>
              <a:t>km</a:t>
            </a:r>
          </a:p>
          <a:p>
            <a:pPr marL="297815" indent="-285115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97815" algn="l"/>
              </a:tabLst>
            </a:pPr>
            <a:r>
              <a:rPr dirty="0"/>
              <a:t>Opdatér</a:t>
            </a:r>
            <a:r>
              <a:rPr spc="-60" dirty="0"/>
              <a:t> </a:t>
            </a:r>
            <a:r>
              <a:rPr dirty="0"/>
              <a:t>bilens</a:t>
            </a:r>
            <a:r>
              <a:rPr spc="-55" dirty="0"/>
              <a:t> </a:t>
            </a:r>
            <a:r>
              <a:rPr spc="-10" dirty="0"/>
              <a:t>kørte</a:t>
            </a:r>
            <a:r>
              <a:rPr spc="-45" dirty="0"/>
              <a:t> </a:t>
            </a:r>
            <a:r>
              <a:rPr spc="-25" dirty="0"/>
              <a:t>km.</a:t>
            </a:r>
            <a:endParaRPr lang="da-DK"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3590" y="1097025"/>
            <a:ext cx="4520323" cy="29853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Pladsholder til dato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12B52E-0C94-4F6C-8BAE-2D84AFD33D77}" type="datetime1">
              <a:rPr lang="da-DK" altLang="da-DK" sz="1200">
                <a:solidFill>
                  <a:srgbClr val="898989"/>
                </a:solidFill>
                <a:latin typeface="Tahoma" pitchFamily="34" charset="0"/>
              </a:rPr>
              <a:t>12.11.2025</a:t>
            </a:fld>
            <a:endParaRPr lang="da-DK" altLang="da-DK" sz="1200">
              <a:solidFill>
                <a:srgbClr val="898989"/>
              </a:solidFill>
              <a:latin typeface="Tahoma" pitchFamily="34" charset="0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GB" altLang="da-DK" b="1" dirty="0">
                <a:solidFill>
                  <a:schemeClr val="accent4"/>
                </a:solidFill>
                <a:latin typeface="Trebuchet MS" pitchFamily="34" charset="0"/>
              </a:rPr>
              <a:t>Database Management System (DBMS)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1783358"/>
            <a:ext cx="82296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da-DK" altLang="da-DK" dirty="0"/>
              <a:t>Et </a:t>
            </a:r>
            <a:r>
              <a:rPr lang="da-DK" altLang="da-DK" dirty="0">
                <a:latin typeface="Arial Rounded MT Bold" pitchFamily="34" charset="0"/>
              </a:rPr>
              <a:t>software system</a:t>
            </a:r>
            <a:r>
              <a:rPr lang="da-DK" altLang="da-DK" dirty="0"/>
              <a:t> som giver brugere mulighed for at definere, oprette og vedligeholde en database samt kontrolleret adgang til denne</a:t>
            </a:r>
            <a:r>
              <a:rPr lang="en-GB" altLang="da-DK" dirty="0"/>
              <a:t>.</a:t>
            </a:r>
          </a:p>
        </p:txBody>
      </p:sp>
      <p:pic>
        <p:nvPicPr>
          <p:cNvPr id="30725" name="Picture 6" descr="FIG01_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3" y="3429001"/>
            <a:ext cx="6107112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SQL dag 1</a:t>
            </a:r>
          </a:p>
        </p:txBody>
      </p:sp>
      <p:sp>
        <p:nvSpPr>
          <p:cNvPr id="3" name="Ellipse 2"/>
          <p:cNvSpPr/>
          <p:nvPr/>
        </p:nvSpPr>
        <p:spPr>
          <a:xfrm>
            <a:off x="5951984" y="3717726"/>
            <a:ext cx="2016224" cy="1872208"/>
          </a:xfrm>
          <a:prstGeom prst="ellipse">
            <a:avLst/>
          </a:prstGeom>
          <a:solidFill>
            <a:srgbClr val="FF0000">
              <a:alpha val="3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4913335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>
            <a:extLst>
              <a:ext uri="{FF2B5EF4-FFF2-40B4-BE49-F238E27FC236}">
                <a16:creationId xmlns:a16="http://schemas.microsoft.com/office/drawing/2014/main" id="{D56DC788-04E8-43CF-BE04-EB18F8B55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altLang="da-DK" sz="4100" b="1" dirty="0">
                <a:latin typeface="Trebuchet MS" pitchFamily="34" charset="0"/>
              </a:rPr>
              <a:t>SQL – flere formål</a:t>
            </a:r>
          </a:p>
        </p:txBody>
      </p:sp>
      <p:pic>
        <p:nvPicPr>
          <p:cNvPr id="1026" name="Picture 2" descr="sql_commands">
            <a:extLst>
              <a:ext uri="{FF2B5EF4-FFF2-40B4-BE49-F238E27FC236}">
                <a16:creationId xmlns:a16="http://schemas.microsoft.com/office/drawing/2014/main" id="{EB672CBE-F250-BD9C-02AE-D3761217B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2875"/>
            <a:ext cx="1016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11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da-DK" sz="4100" b="1" dirty="0">
                <a:latin typeface="Trebuchet MS" pitchFamily="34" charset="0"/>
              </a:rPr>
              <a:t>SQL  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308" y="1390237"/>
            <a:ext cx="3641309" cy="261523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da-DK" dirty="0">
                <a:latin typeface="Arial" charset="0"/>
              </a:rPr>
              <a:t>Data Definition (DDL)</a:t>
            </a:r>
            <a:br>
              <a:rPr lang="en-GB" altLang="da-DK" dirty="0">
                <a:latin typeface="Arial" charset="0"/>
              </a:rPr>
            </a:br>
            <a:endParaRPr lang="en-GB" altLang="da-DK" dirty="0"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GB" altLang="da-DK" b="1" dirty="0">
                <a:solidFill>
                  <a:srgbClr val="C00000"/>
                </a:solidFill>
                <a:latin typeface="Arial" charset="0"/>
              </a:rPr>
              <a:t>CREATE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GB" altLang="da-DK" dirty="0">
                <a:latin typeface="Arial" charset="0"/>
              </a:rPr>
              <a:t>ALTER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GB" altLang="da-DK" dirty="0">
                <a:latin typeface="Arial" charset="0"/>
              </a:rPr>
              <a:t>DROP</a:t>
            </a:r>
          </a:p>
          <a:p>
            <a:pPr eaLnBrk="1" hangingPunct="1">
              <a:buFontTx/>
              <a:buNone/>
            </a:pPr>
            <a:endParaRPr lang="en-GB" altLang="da-DK" dirty="0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4479509" y="1390238"/>
            <a:ext cx="3958813" cy="234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da-DK" sz="3200" dirty="0">
                <a:latin typeface="Arial" charset="0"/>
              </a:rPr>
              <a:t>Data Manipulation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da-DK" sz="3200" dirty="0">
                <a:latin typeface="Arial" charset="0"/>
              </a:rPr>
              <a:t>(DML)</a:t>
            </a:r>
            <a:r>
              <a:rPr lang="en-GB" altLang="da-DK" b="1" dirty="0">
                <a:solidFill>
                  <a:srgbClr val="C00000"/>
                </a:solidFill>
                <a:latin typeface="Arial" charset="0"/>
              </a:rPr>
              <a:t> 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GB" altLang="da-DK" b="1" dirty="0">
                <a:solidFill>
                  <a:srgbClr val="C00000"/>
                </a:solidFill>
                <a:latin typeface="Arial" charset="0"/>
              </a:rPr>
              <a:t>INSERT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GB" altLang="da-DK" b="1" dirty="0">
                <a:solidFill>
                  <a:srgbClr val="C00000"/>
                </a:solidFill>
                <a:latin typeface="Arial" charset="0"/>
              </a:rPr>
              <a:t>UPDATE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GB" altLang="da-DK" dirty="0">
                <a:latin typeface="Arial" charset="0"/>
              </a:rPr>
              <a:t>DELETE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0D339-BC91-489A-A000-C7400CA58558}" type="datetime1">
              <a:rPr lang="da-DK" smtClean="0"/>
              <a:t>12.11.2025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SQL dag 1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E86DEF0-FBF0-B827-040D-8C31E0D07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109" y="1390238"/>
            <a:ext cx="3958813" cy="234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da-DK" sz="3200" dirty="0">
                <a:latin typeface="Arial" charset="0"/>
              </a:rPr>
              <a:t>Data Retrieval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da-DK" sz="3200" dirty="0">
                <a:latin typeface="Arial" charset="0"/>
              </a:rPr>
              <a:t>(DQL)</a:t>
            </a:r>
            <a:r>
              <a:rPr lang="en-GB" altLang="da-DK" b="1" dirty="0">
                <a:solidFill>
                  <a:srgbClr val="C00000"/>
                </a:solidFill>
                <a:latin typeface="Arial" charset="0"/>
              </a:rPr>
              <a:t> 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GB" altLang="da-DK" b="1" dirty="0">
                <a:solidFill>
                  <a:srgbClr val="C00000"/>
                </a:solidFill>
                <a:latin typeface="Arial" charset="0"/>
              </a:rPr>
              <a:t>SELECT </a:t>
            </a:r>
          </a:p>
        </p:txBody>
      </p:sp>
      <p:pic>
        <p:nvPicPr>
          <p:cNvPr id="7" name="Billede 6" descr="Et billede, der indeholder tekst, Font/skrifttype, skærmbillede, linje/række&#10;&#10;Automatisk genereret beskrivelse">
            <a:extLst>
              <a:ext uri="{FF2B5EF4-FFF2-40B4-BE49-F238E27FC236}">
                <a16:creationId xmlns:a16="http://schemas.microsoft.com/office/drawing/2014/main" id="{FB29A21A-8A37-ED11-C53D-33425BAC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486" y="3441184"/>
            <a:ext cx="6551902" cy="1195001"/>
          </a:xfrm>
          <a:prstGeom prst="rect">
            <a:avLst/>
          </a:prstGeom>
        </p:spPr>
      </p:pic>
      <p:pic>
        <p:nvPicPr>
          <p:cNvPr id="9" name="Billede 8" descr="Et billede, der indeholder tekst, skærmbillede, Font/skrifttype, linje/række&#10;&#10;Automatisk genereret beskrivelse">
            <a:extLst>
              <a:ext uri="{FF2B5EF4-FFF2-40B4-BE49-F238E27FC236}">
                <a16:creationId xmlns:a16="http://schemas.microsoft.com/office/drawing/2014/main" id="{ED9A0081-3A67-8193-F002-225A20F4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225"/>
          <a:stretch/>
        </p:blipFill>
        <p:spPr>
          <a:xfrm>
            <a:off x="2290304" y="4933650"/>
            <a:ext cx="6623479" cy="1422700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2BDC2770-E467-BE51-54A5-A6FE6173AD0E}"/>
              </a:ext>
            </a:extLst>
          </p:cNvPr>
          <p:cNvSpPr txBox="1"/>
          <p:nvPr/>
        </p:nvSpPr>
        <p:spPr>
          <a:xfrm>
            <a:off x="2626566" y="4609131"/>
            <a:ext cx="370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Indsæt ”Gravel Ost” i produkttabellen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2FD8BFBF-A4D6-0D0E-4F01-FD30ACCACD5F}"/>
              </a:ext>
            </a:extLst>
          </p:cNvPr>
          <p:cNvSpPr txBox="1"/>
          <p:nvPr/>
        </p:nvSpPr>
        <p:spPr>
          <a:xfrm>
            <a:off x="2626566" y="6284483"/>
            <a:ext cx="345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Sæt ”Gravel Ost” til at være udgået</a:t>
            </a:r>
          </a:p>
        </p:txBody>
      </p:sp>
    </p:spTree>
    <p:extLst>
      <p:ext uri="{BB962C8B-B14F-4D97-AF65-F5344CB8AC3E}">
        <p14:creationId xmlns:p14="http://schemas.microsoft.com/office/powerpoint/2010/main" val="98785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lede 9" descr="Et billede, der indeholder bord&#10;&#10;Automatisk genereret beskrivelse">
            <a:extLst>
              <a:ext uri="{FF2B5EF4-FFF2-40B4-BE49-F238E27FC236}">
                <a16:creationId xmlns:a16="http://schemas.microsoft.com/office/drawing/2014/main" id="{E8BB7E15-BBA6-E893-842F-844A0802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74" y="4020634"/>
            <a:ext cx="11277600" cy="2603500"/>
          </a:xfrm>
          <a:prstGeom prst="rect">
            <a:avLst/>
          </a:prstGeom>
        </p:spPr>
      </p:pic>
      <p:pic>
        <p:nvPicPr>
          <p:cNvPr id="16" name="Billede 15" descr="Et billede, der indeholder bord&#10;&#10;Automatisk genereret beskrivelse">
            <a:extLst>
              <a:ext uri="{FF2B5EF4-FFF2-40B4-BE49-F238E27FC236}">
                <a16:creationId xmlns:a16="http://schemas.microsoft.com/office/drawing/2014/main" id="{CBABCD09-C187-662F-755F-A67DE694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87" y="1417930"/>
            <a:ext cx="6858000" cy="2120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CD61EA-8194-91C7-B394-B604DD004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accent4"/>
                </a:solidFill>
              </a:rPr>
              <a:t>MySQL Skema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CED71BB-DED5-5222-10F7-CE92D3BB5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674" y="0"/>
            <a:ext cx="5269126" cy="517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56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100" b="1" dirty="0">
                <a:latin typeface="Trebuchet MS" pitchFamily="34" charset="0"/>
              </a:rPr>
              <a:t>World DB</a:t>
            </a:r>
            <a:br>
              <a:rPr lang="da-DK" sz="4100" b="1" dirty="0">
                <a:latin typeface="Trebuchet MS" pitchFamily="34" charset="0"/>
              </a:rPr>
            </a:br>
            <a:r>
              <a:rPr lang="da-DK" sz="4100" b="1" dirty="0">
                <a:latin typeface="Trebuchet MS" pitchFamily="34" charset="0"/>
              </a:rPr>
              <a:t>ER-diagram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1D5C-E684-4C09-B791-059B2D5473E6}" type="datetime1">
              <a:rPr lang="da-DK" smtClean="0"/>
              <a:t>12.11.2025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SQL dag 1</a:t>
            </a:r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77C5348E-9B4E-436F-EF50-0A49F168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080" y="231023"/>
            <a:ext cx="3967720" cy="6261852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495A9592-5722-45D1-59DB-8137F51252BC}"/>
              </a:ext>
            </a:extLst>
          </p:cNvPr>
          <p:cNvSpPr txBox="1"/>
          <p:nvPr/>
        </p:nvSpPr>
        <p:spPr>
          <a:xfrm>
            <a:off x="838200" y="2043201"/>
            <a:ext cx="511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/>
              <a:t>howto: Reverse engineer in WorkBench</a:t>
            </a:r>
          </a:p>
        </p:txBody>
      </p:sp>
      <p:pic>
        <p:nvPicPr>
          <p:cNvPr id="7" name="Picture 381">
            <a:extLst>
              <a:ext uri="{FF2B5EF4-FFF2-40B4-BE49-F238E27FC236}">
                <a16:creationId xmlns:a16="http://schemas.microsoft.com/office/drawing/2014/main" id="{4F3E4668-04A9-9D17-372E-9E9E70944F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22243" y="2969845"/>
            <a:ext cx="2743200" cy="191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46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 descr="Et billede, der indeholder tekst&#10;&#10;Automatisk genereret beskrivelse">
            <a:extLst>
              <a:ext uri="{FF2B5EF4-FFF2-40B4-BE49-F238E27FC236}">
                <a16:creationId xmlns:a16="http://schemas.microsoft.com/office/drawing/2014/main" id="{3782EB2D-ADB5-F298-26FF-613CBD91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63" y="1677123"/>
            <a:ext cx="7697946" cy="1414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100" b="1" dirty="0">
                <a:latin typeface="Trebuchet MS" pitchFamily="34" charset="0"/>
              </a:rPr>
              <a:t>World DB -</a:t>
            </a:r>
            <a:br>
              <a:rPr lang="da-DK" sz="4100" b="1" dirty="0">
                <a:latin typeface="Trebuchet MS" pitchFamily="34" charset="0"/>
              </a:rPr>
            </a:br>
            <a:r>
              <a:rPr lang="da-DK" sz="4100" b="1" dirty="0">
                <a:latin typeface="Trebuchet MS" pitchFamily="34" charset="0"/>
              </a:rPr>
              <a:t>Joins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1D5C-E684-4C09-B791-059B2D5473E6}" type="datetime1">
              <a:rPr lang="da-DK" smtClean="0"/>
              <a:t>12.11.2025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SQL dag 1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954B082-0742-A93B-D597-A7AAA6DCAA48}"/>
              </a:ext>
            </a:extLst>
          </p:cNvPr>
          <p:cNvSpPr txBox="1"/>
          <p:nvPr/>
        </p:nvSpPr>
        <p:spPr>
          <a:xfrm>
            <a:off x="5623199" y="365125"/>
            <a:ext cx="6379174" cy="5543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AutoNum type="arabicParenR"/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hvilket distrikt ligger byen 'Stanley’?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 Er færøsk et officielt sprog på Færøerne?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Hvad er `CountryCode` for 'Sri Lanka'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Hvilket land har det mindste areal?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5) Hvor mange amerikanske byer er med i DB'en?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6) I hvilket land taler mere end halvdelen af befolkningen 'Pashto'?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7) Hvad er den samlede befolkning i de danske byer der er med i DB'en?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8) Hvilke sprog tales i byen 'Nassau'?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9) Hvilket land har den højeste `LifeExpectancy`?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10) Hvilke lande har flere indbyggere end Russland?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113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57368" cy="1325563"/>
          </a:xfrm>
        </p:spPr>
        <p:txBody>
          <a:bodyPr>
            <a:normAutofit/>
          </a:bodyPr>
          <a:lstStyle/>
          <a:p>
            <a:r>
              <a:rPr lang="da-DK" sz="4100" b="1" dirty="0">
                <a:latin typeface="Trebuchet MS" pitchFamily="34" charset="0"/>
              </a:rPr>
              <a:t>World DB -</a:t>
            </a:r>
            <a:br>
              <a:rPr lang="da-DK" sz="4100" b="1" dirty="0">
                <a:latin typeface="Trebuchet MS" pitchFamily="34" charset="0"/>
              </a:rPr>
            </a:br>
            <a:r>
              <a:rPr lang="da-DK" sz="4100" b="1" dirty="0">
                <a:latin typeface="Trebuchet MS" pitchFamily="34" charset="0"/>
              </a:rPr>
              <a:t>subqueries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1D5C-E684-4C09-B791-059B2D5473E6}" type="datetime1">
              <a:rPr lang="da-DK" smtClean="0"/>
              <a:t>12.11.2025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SQL dag 1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954B082-0742-A93B-D597-A7AAA6DCAA48}"/>
              </a:ext>
            </a:extLst>
          </p:cNvPr>
          <p:cNvSpPr txBox="1"/>
          <p:nvPr/>
        </p:nvSpPr>
        <p:spPr>
          <a:xfrm>
            <a:off x="5664305" y="464877"/>
            <a:ext cx="6379174" cy="201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AutoNum type="arabicParenR"/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hvilket distrikt ligger byen 'Stanley’?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 Er færøsk et officielt sprog på Færøerne?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Hvad er `CountryCode` for 'Sri Lanka'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Hvilket land har det mindste areal?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0B94D53E-0C63-76B1-4DDE-7F97EB20C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73051"/>
            <a:ext cx="7772400" cy="8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95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13424</TotalTime>
  <Words>1226</Words>
  <Application>Microsoft Macintosh PowerPoint</Application>
  <PresentationFormat>Widescreen</PresentationFormat>
  <Paragraphs>185</Paragraphs>
  <Slides>22</Slides>
  <Notes>5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8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22</vt:i4>
      </vt:variant>
    </vt:vector>
  </HeadingPairs>
  <TitlesOfParts>
    <vt:vector size="31" baseType="lpstr">
      <vt:lpstr>Arial</vt:lpstr>
      <vt:lpstr>Arial Rounded MT Bold</vt:lpstr>
      <vt:lpstr>Calibri</vt:lpstr>
      <vt:lpstr>Calibri Light</vt:lpstr>
      <vt:lpstr>Courier New</vt:lpstr>
      <vt:lpstr>Tahoma</vt:lpstr>
      <vt:lpstr>Times New Roman</vt:lpstr>
      <vt:lpstr>Trebuchet MS</vt:lpstr>
      <vt:lpstr>Office-tema</vt:lpstr>
      <vt:lpstr>PowerPoint-præsentation</vt:lpstr>
      <vt:lpstr>Agenda - CRUD</vt:lpstr>
      <vt:lpstr>Database Management System (DBMS)</vt:lpstr>
      <vt:lpstr>SQL – flere formål</vt:lpstr>
      <vt:lpstr>SQL  </vt:lpstr>
      <vt:lpstr>MySQL Skema</vt:lpstr>
      <vt:lpstr>World DB ER-diagram</vt:lpstr>
      <vt:lpstr>World DB - Joins</vt:lpstr>
      <vt:lpstr>World DB - subqueries</vt:lpstr>
      <vt:lpstr>World DB - Aggregation</vt:lpstr>
      <vt:lpstr>World DB select</vt:lpstr>
      <vt:lpstr>Northwind databasen</vt:lpstr>
      <vt:lpstr>Northwind databasen – Eksempel på løsning af spørgsmål (fra video) </vt:lpstr>
      <vt:lpstr>Northwind databasen - øvelser </vt:lpstr>
      <vt:lpstr>Northwind databasen </vt:lpstr>
      <vt:lpstr>Northwind databasen </vt:lpstr>
      <vt:lpstr>Northwind databasen </vt:lpstr>
      <vt:lpstr>Northwind databasen </vt:lpstr>
      <vt:lpstr>MySQL from R</vt:lpstr>
      <vt:lpstr>EMPLOYEE Databasen</vt:lpstr>
      <vt:lpstr>EMPLOYEE Databasen – nu med biler</vt:lpstr>
      <vt:lpstr>EMPLOYEE Databasen – nu med biler &amp;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- CRUD</dc:title>
  <dc:creator>Sofie Brosbøl Wulf</dc:creator>
  <cp:lastModifiedBy>Thorbjørn Wulf</cp:lastModifiedBy>
  <cp:revision>22</cp:revision>
  <cp:lastPrinted>2025-11-11T10:53:43Z</cp:lastPrinted>
  <dcterms:created xsi:type="dcterms:W3CDTF">2022-05-02T06:26:53Z</dcterms:created>
  <dcterms:modified xsi:type="dcterms:W3CDTF">2025-11-13T11:24:17Z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2025-11-10T10:35:07Z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9aafd452-b819-40a3-a400-f94ff33b0125</vt:lpwstr>
  </property>
  <property fmtid="{D5CDD505-2E9C-101B-9397-08002B2CF9AE}" pid="7" name="MSIP_Label_defa4170-0d19-0005-0004-bc88714345d2_ActionId">
    <vt:lpwstr>5008ba33-7b08-4f0c-920c-8fa081fcc0c2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50, 3, 0, 1</vt:lpwstr>
  </property>
</Properties>
</file>